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71" r:id="rId14"/>
    <p:sldId id="272" r:id="rId15"/>
    <p:sldId id="273" r:id="rId16"/>
    <p:sldId id="269" r:id="rId17"/>
    <p:sldId id="274" r:id="rId18"/>
    <p:sldId id="275" r:id="rId19"/>
    <p:sldId id="270" r:id="rId20"/>
    <p:sldId id="276" r:id="rId21"/>
    <p:sldId id="277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20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12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43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5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7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26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2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44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E1E5E-E857-43A0-9387-991FF00B72BF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113C-8729-4785-890C-DF98BDFCE2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51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10710"/>
            <a:ext cx="6858000" cy="1242000"/>
          </a:xfrm>
          <a:blipFill>
            <a:blip r:embed="rId2"/>
            <a:tile tx="0" ty="0" sx="100000" sy="100000" flip="none" algn="tl"/>
          </a:blipFill>
        </p:spPr>
        <p:txBody>
          <a:bodyPr anchor="ctr" anchorCtr="1">
            <a:noAutofit/>
          </a:bodyPr>
          <a:lstStyle/>
          <a:p>
            <a:r>
              <a:rPr lang="zh-CN" altLang="en-US" sz="4800" b="1" dirty="0" smtClean="0"/>
              <a:t>现代生命科学导论</a:t>
            </a:r>
            <a:endParaRPr lang="zh-CN" altLang="en-US" sz="48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34705"/>
            <a:ext cx="6858000" cy="3323987"/>
          </a:xfrm>
        </p:spPr>
        <p:txBody>
          <a:bodyPr anchor="ctr" anchorCtr="1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 smtClean="0">
                <a:solidFill>
                  <a:srgbClr val="0000FF"/>
                </a:solidFill>
              </a:rPr>
              <a:t>（</a:t>
            </a:r>
            <a:r>
              <a:rPr lang="zh-CN" altLang="en-US" b="1" dirty="0">
                <a:solidFill>
                  <a:srgbClr val="0000FF"/>
                </a:solidFill>
              </a:rPr>
              <a:t>生态学部</a:t>
            </a:r>
            <a:r>
              <a:rPr lang="zh-CN" altLang="en-US" b="1" dirty="0" smtClean="0">
                <a:solidFill>
                  <a:srgbClr val="0000FF"/>
                </a:solidFill>
              </a:rPr>
              <a:t>分）</a:t>
            </a:r>
            <a:endParaRPr lang="en-US" altLang="zh-CN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dirty="0" smtClean="0"/>
              <a:t>王永繁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中山大学生命科学学院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92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26747" y="1449632"/>
            <a:ext cx="2016000" cy="316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物质循环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能量流动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生态过程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系统功能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生物多样性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</a:rPr>
              <a:t>稳定性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" y="2861832"/>
            <a:ext cx="5505165" cy="3511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1520" y="548680"/>
            <a:ext cx="424847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生态系统生态学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59095" y="1230123"/>
            <a:ext cx="2448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937" y="2795671"/>
            <a:ext cx="4464000" cy="2454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1521650" y="2844488"/>
            <a:ext cx="1872000" cy="57600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经典生态学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61809" y="1772816"/>
            <a:ext cx="1868983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景观生态学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61808" y="701112"/>
            <a:ext cx="1868983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全球生态学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61809" y="5750088"/>
            <a:ext cx="1868983" cy="576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分子生态学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907566" y="1313224"/>
            <a:ext cx="0" cy="43200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894689" y="2348880"/>
            <a:ext cx="0" cy="43200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894689" y="5301208"/>
            <a:ext cx="0" cy="432000"/>
          </a:xfrm>
          <a:prstGeom prst="straightConnector1">
            <a:avLst/>
          </a:prstGeom>
          <a:ln w="31750">
            <a:solidFill>
              <a:schemeClr val="accent2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478865" y="570880"/>
            <a:ext cx="1728192" cy="836528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indent="-2880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全球变化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8000" indent="-2880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臭氧层破坏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8000" indent="-288000">
              <a:buFont typeface="Arial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酸雨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cxnSp>
        <p:nvCxnSpPr>
          <p:cNvPr id="15" name="直接连接符 14"/>
          <p:cNvCxnSpPr>
            <a:stCxn id="8" idx="3"/>
            <a:endCxn id="14" idx="1"/>
          </p:cNvCxnSpPr>
          <p:nvPr/>
        </p:nvCxnSpPr>
        <p:spPr>
          <a:xfrm>
            <a:off x="4830791" y="989144"/>
            <a:ext cx="64807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478865" y="5616808"/>
            <a:ext cx="1728192" cy="836528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indent="-2880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系统进化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8000" indent="-2880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种群学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8000" indent="-2880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群落学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stCxn id="9" idx="3"/>
            <a:endCxn id="16" idx="1"/>
          </p:cNvCxnSpPr>
          <p:nvPr/>
        </p:nvCxnSpPr>
        <p:spPr>
          <a:xfrm flipV="1">
            <a:off x="4830792" y="6035072"/>
            <a:ext cx="648073" cy="3048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1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400254"/>
            <a:ext cx="8640000" cy="3185487"/>
          </a:xfr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sz="2400" b="1" dirty="0" smtClean="0"/>
              <a:t>1.3  </a:t>
            </a:r>
            <a:r>
              <a:rPr lang="zh-CN" altLang="en-US" sz="2400" b="1" dirty="0" smtClean="0"/>
              <a:t>生物与环境</a:t>
            </a:r>
            <a:endParaRPr lang="en-US" altLang="zh-CN" sz="2400" dirty="0" smtClean="0"/>
          </a:p>
          <a:p>
            <a:pPr marL="360000" indent="-3600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 smtClean="0"/>
              <a:t>生态因子</a:t>
            </a:r>
            <a:r>
              <a:rPr lang="zh-CN" altLang="en-US" sz="1800" dirty="0"/>
              <a:t>（</a:t>
            </a:r>
            <a:r>
              <a:rPr lang="en-US" altLang="zh-CN" sz="1800" dirty="0"/>
              <a:t>ecological factors</a:t>
            </a:r>
            <a:r>
              <a:rPr lang="zh-CN" altLang="en-US" sz="1800" dirty="0" smtClean="0"/>
              <a:t>）</a:t>
            </a:r>
            <a:r>
              <a:rPr lang="zh-CN" altLang="en-US" sz="1800" dirty="0"/>
              <a:t>：</a:t>
            </a:r>
            <a:r>
              <a:rPr lang="zh-CN" altLang="en-US" sz="1800" dirty="0" smtClean="0"/>
              <a:t>环境</a:t>
            </a:r>
            <a:r>
              <a:rPr lang="zh-CN" altLang="en-US" sz="1800" dirty="0"/>
              <a:t>中对</a:t>
            </a:r>
            <a:r>
              <a:rPr lang="zh-CN" altLang="en-US" sz="1800" dirty="0" smtClean="0"/>
              <a:t>生物的生长</a:t>
            </a:r>
            <a:r>
              <a:rPr lang="zh-CN" altLang="en-US" sz="1800" dirty="0"/>
              <a:t>、发育、生殖、行为和分布有直接或间接影响的环境要素，包括生物部分和非生物</a:t>
            </a:r>
            <a:r>
              <a:rPr lang="zh-CN" altLang="en-US" sz="1800" dirty="0" smtClean="0"/>
              <a:t>部分</a:t>
            </a:r>
            <a:r>
              <a:rPr lang="zh-CN" altLang="en-US" sz="1800" dirty="0"/>
              <a:t>。</a:t>
            </a:r>
            <a:r>
              <a:rPr lang="zh-CN" altLang="en-US" sz="1800" dirty="0" smtClean="0"/>
              <a:t>如：</a:t>
            </a:r>
            <a:r>
              <a:rPr lang="zh-CN" altLang="en-US" sz="1800" dirty="0" smtClean="0">
                <a:ea typeface="楷体_GB2312" pitchFamily="49" charset="-122"/>
              </a:rPr>
              <a:t>光照、温度、水分、氧气</a:t>
            </a:r>
            <a:r>
              <a:rPr lang="zh-CN" altLang="en-US" sz="1800" dirty="0">
                <a:ea typeface="楷体_GB2312" pitchFamily="49" charset="-122"/>
              </a:rPr>
              <a:t>、</a:t>
            </a:r>
            <a:r>
              <a:rPr lang="zh-CN" altLang="en-US" sz="1800" dirty="0" smtClean="0">
                <a:ea typeface="楷体_GB2312" pitchFamily="49" charset="-122"/>
              </a:rPr>
              <a:t>二氧化碳、</a:t>
            </a:r>
            <a:r>
              <a:rPr lang="zh-CN" altLang="en-US" sz="1800" dirty="0">
                <a:ea typeface="楷体_GB2312" pitchFamily="49" charset="-122"/>
              </a:rPr>
              <a:t>食物</a:t>
            </a:r>
            <a:r>
              <a:rPr lang="zh-CN" altLang="en-US" sz="1800" dirty="0" smtClean="0">
                <a:ea typeface="楷体_GB2312" pitchFamily="49" charset="-122"/>
              </a:rPr>
              <a:t>、相关</a:t>
            </a:r>
            <a:r>
              <a:rPr lang="zh-CN" altLang="en-US" sz="1800" dirty="0">
                <a:ea typeface="楷体_GB2312" pitchFamily="49" charset="-122"/>
              </a:rPr>
              <a:t>生物等</a:t>
            </a:r>
            <a:r>
              <a:rPr lang="zh-CN" altLang="en-US" sz="1800" dirty="0" smtClean="0">
                <a:ea typeface="楷体_GB2312" pitchFamily="49" charset="-122"/>
              </a:rPr>
              <a:t>。</a:t>
            </a:r>
            <a:endParaRPr lang="en-US" altLang="zh-CN" sz="1800" dirty="0" smtClean="0">
              <a:ea typeface="楷体_GB2312" pitchFamily="49" charset="-122"/>
            </a:endParaRPr>
          </a:p>
          <a:p>
            <a:pPr marL="360000" indent="-3600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 smtClean="0"/>
              <a:t>生态环境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ecological environment</a:t>
            </a:r>
            <a:r>
              <a:rPr lang="zh-CN" altLang="en-US" sz="1800" dirty="0" smtClean="0"/>
              <a:t>）：</a:t>
            </a:r>
            <a:r>
              <a:rPr lang="zh-CN" altLang="en-US" sz="1800" dirty="0" smtClean="0"/>
              <a:t>所有生态因子构成生物的生态环境。</a:t>
            </a:r>
            <a:endParaRPr lang="en-US" altLang="zh-CN" sz="1800" dirty="0" smtClean="0"/>
          </a:p>
          <a:p>
            <a:pPr marL="360000" indent="-3600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 smtClean="0"/>
              <a:t>生境</a:t>
            </a:r>
            <a:r>
              <a:rPr lang="zh-CN" altLang="en-US" sz="1800" dirty="0"/>
              <a:t>（</a:t>
            </a:r>
            <a:r>
              <a:rPr lang="en-US" altLang="zh-CN" sz="1800" dirty="0"/>
              <a:t>habitat</a:t>
            </a:r>
            <a:r>
              <a:rPr lang="zh-CN" altLang="en-US" sz="1800" dirty="0" smtClean="0"/>
              <a:t>）：</a:t>
            </a:r>
            <a:r>
              <a:rPr lang="zh-CN" altLang="en-US" sz="1800" dirty="0" smtClean="0"/>
              <a:t>特定生物个体（或群体）栖息地的</a:t>
            </a:r>
            <a:r>
              <a:rPr lang="zh-CN" altLang="en-US" sz="1800" dirty="0" smtClean="0"/>
              <a:t>生态环境。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24" y="3876542"/>
            <a:ext cx="3823001" cy="259844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142446" y="4675031"/>
            <a:ext cx="3039414" cy="15454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6014434" y="4675031"/>
            <a:ext cx="914400" cy="4378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939689" y="4477486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生境</a:t>
            </a:r>
          </a:p>
        </p:txBody>
      </p:sp>
    </p:spTree>
    <p:extLst>
      <p:ext uri="{BB962C8B-B14F-4D97-AF65-F5344CB8AC3E}">
        <p14:creationId xmlns:p14="http://schemas.microsoft.com/office/powerpoint/2010/main" val="20380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19" y="623607"/>
            <a:ext cx="8640961" cy="224676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  <a:defRPr/>
            </a:pPr>
            <a:r>
              <a:rPr lang="zh-CN" altLang="en-US" sz="1800" b="1" dirty="0" smtClean="0"/>
              <a:t>限制因子定律</a:t>
            </a:r>
            <a:r>
              <a:rPr lang="zh-CN" altLang="en-US" sz="1800" dirty="0" smtClean="0"/>
              <a:t>（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Law of limiting factor</a:t>
            </a:r>
            <a:r>
              <a:rPr lang="zh-CN" altLang="en-US" sz="1800" dirty="0" smtClean="0"/>
              <a:t>）：</a:t>
            </a:r>
            <a:endParaRPr lang="en-US" altLang="zh-CN" sz="1800" dirty="0" smtClean="0"/>
          </a:p>
          <a:p>
            <a:pPr marL="0" indent="457200" algn="just">
              <a:lnSpc>
                <a:spcPct val="150000"/>
              </a:lnSpc>
              <a:spcBef>
                <a:spcPts val="600"/>
              </a:spcBef>
              <a:buNone/>
              <a:defRPr/>
            </a:pPr>
            <a:r>
              <a:rPr lang="zh-CN" altLang="en-US" sz="1800" dirty="0" smtClean="0"/>
              <a:t>某个生态因子的量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过低</a:t>
            </a:r>
            <a:r>
              <a:rPr lang="zh-CN" altLang="en-US" sz="1800" dirty="0" smtClean="0"/>
              <a:t>，可以成为生物的限制因子，因子的量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过高</a:t>
            </a:r>
            <a:r>
              <a:rPr lang="zh-CN" altLang="en-US" sz="1800" dirty="0" smtClean="0"/>
              <a:t>，同样可以成为限制因子。即任何</a:t>
            </a:r>
            <a:r>
              <a:rPr lang="zh-CN" altLang="en-US" sz="1800" dirty="0"/>
              <a:t>一种生态因子只要接近或超过生物的耐受范围，它就会成为这种生物的限制因子</a:t>
            </a:r>
            <a:r>
              <a:rPr lang="zh-CN" altLang="en-US" sz="1800" dirty="0" smtClean="0"/>
              <a:t>。具数量性状的生态因子，对生物的生理作用有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三个主要点</a:t>
            </a:r>
            <a:r>
              <a:rPr lang="zh-CN" altLang="en-US" sz="1800" dirty="0" smtClean="0"/>
              <a:t>：最低、适合、最高。</a:t>
            </a:r>
            <a:endParaRPr lang="en-US" altLang="zh-CN" sz="1800" dirty="0" smtClean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050362" y="5021738"/>
            <a:ext cx="30243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050362" y="3422597"/>
            <a:ext cx="0" cy="1599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>
          <a:xfrm>
            <a:off x="3432804" y="3947680"/>
            <a:ext cx="2017486" cy="1074058"/>
          </a:xfrm>
          <a:custGeom>
            <a:avLst/>
            <a:gdLst>
              <a:gd name="connsiteX0" fmla="*/ 0 w 2017486"/>
              <a:gd name="connsiteY0" fmla="*/ 1074058 h 1074058"/>
              <a:gd name="connsiteX1" fmla="*/ 1393372 w 2017486"/>
              <a:gd name="connsiteY1" fmla="*/ 0 h 1074058"/>
              <a:gd name="connsiteX2" fmla="*/ 2017486 w 2017486"/>
              <a:gd name="connsiteY2" fmla="*/ 1074058 h 107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486" h="1074058">
                <a:moveTo>
                  <a:pt x="0" y="1074058"/>
                </a:moveTo>
                <a:cubicBezTo>
                  <a:pt x="528562" y="537029"/>
                  <a:pt x="1057124" y="0"/>
                  <a:pt x="1393372" y="0"/>
                </a:cubicBezTo>
                <a:cubicBezTo>
                  <a:pt x="1729620" y="0"/>
                  <a:pt x="1873553" y="537029"/>
                  <a:pt x="2017486" y="1074058"/>
                </a:cubicBez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rot="60000">
            <a:off x="4826176" y="3947680"/>
            <a:ext cx="24386" cy="107405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5"/>
          <p:cNvSpPr txBox="1"/>
          <p:nvPr/>
        </p:nvSpPr>
        <p:spPr>
          <a:xfrm>
            <a:off x="3122370" y="5172275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 smtClean="0"/>
              <a:t>最低                      最适     最高</a:t>
            </a:r>
            <a:endParaRPr lang="zh-CN" altLang="en-US" sz="1600" dirty="0"/>
          </a:p>
        </p:txBody>
      </p:sp>
      <p:sp>
        <p:nvSpPr>
          <p:cNvPr id="10" name="TextBox 16"/>
          <p:cNvSpPr txBox="1"/>
          <p:nvPr/>
        </p:nvSpPr>
        <p:spPr>
          <a:xfrm rot="16200000">
            <a:off x="2463555" y="400940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生长</a:t>
            </a:r>
            <a:endParaRPr lang="zh-CN" altLang="en-US" sz="1600" dirty="0"/>
          </a:p>
        </p:txBody>
      </p:sp>
      <p:sp>
        <p:nvSpPr>
          <p:cNvPr id="11" name="TextBox 18"/>
          <p:cNvSpPr txBox="1"/>
          <p:nvPr/>
        </p:nvSpPr>
        <p:spPr>
          <a:xfrm>
            <a:off x="5930682" y="486275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温度</a:t>
            </a:r>
            <a:endParaRPr lang="zh-CN" altLang="en-US" sz="1600" dirty="0"/>
          </a:p>
        </p:txBody>
      </p:sp>
      <p:sp>
        <p:nvSpPr>
          <p:cNvPr id="12" name="椭圆 11"/>
          <p:cNvSpPr/>
          <p:nvPr/>
        </p:nvSpPr>
        <p:spPr>
          <a:xfrm>
            <a:off x="5354618" y="4934765"/>
            <a:ext cx="144017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10401" y="4934765"/>
            <a:ext cx="144017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778553" y="4934765"/>
            <a:ext cx="144017" cy="144016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40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 txBox="1">
            <a:spLocks noChangeArrowheads="1"/>
          </p:cNvSpPr>
          <p:nvPr/>
        </p:nvSpPr>
        <p:spPr>
          <a:xfrm>
            <a:off x="252480" y="474325"/>
            <a:ext cx="8640000" cy="190821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  <a:defRPr/>
            </a:pPr>
            <a:r>
              <a:rPr lang="zh-CN" altLang="en-US" sz="1800" b="1" dirty="0" smtClean="0"/>
              <a:t>生态幅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ecological amplitude</a:t>
            </a:r>
            <a:r>
              <a:rPr lang="zh-CN" altLang="en-US" sz="1800" dirty="0" smtClean="0"/>
              <a:t>）：</a:t>
            </a:r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800" dirty="0" smtClean="0"/>
              <a:t>每一个生物物种对环境因子适应范围的大小即生态幅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不同物种的生态幅往往不同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这主要决定于物种的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遗传特性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marL="360000" indent="-360000" algn="just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800" dirty="0" smtClean="0"/>
              <a:t>繁殖期的生态幅就是该物种的生态幅，物种在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繁殖期</a:t>
            </a:r>
            <a:r>
              <a:rPr lang="zh-CN" altLang="en-US" sz="1800" dirty="0" smtClean="0"/>
              <a:t>其生态幅往往变窄。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65" y="3512976"/>
            <a:ext cx="4665365" cy="232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5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475203"/>
            <a:ext cx="4680520" cy="307776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生态幅举例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</a:p>
          <a:p>
            <a:pPr marL="645750" lvl="1" indent="-2857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</a:rPr>
              <a:t>熊猫仅见于秦巴山区；</a:t>
            </a:r>
          </a:p>
          <a:p>
            <a:pPr marL="645750" lvl="1" indent="-2857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</a:rPr>
              <a:t>大象只生长在热带丛林；</a:t>
            </a:r>
          </a:p>
          <a:p>
            <a:pPr marL="645750" lvl="1" indent="-2857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</a:rPr>
              <a:t>野兔、麻雀的分布则广得多；</a:t>
            </a:r>
          </a:p>
          <a:p>
            <a:pPr marL="645750" lvl="1" indent="-2857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</a:rPr>
              <a:t>红松主要生长在北温带湿润区山地；</a:t>
            </a:r>
          </a:p>
          <a:p>
            <a:pPr marL="645750" lvl="1" indent="-2857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</a:rPr>
              <a:t>望天树主要见于西双版纳热带雨林；</a:t>
            </a:r>
          </a:p>
          <a:p>
            <a:pPr marL="645750" lvl="1" indent="-2857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>
                <a:solidFill>
                  <a:schemeClr val="tx1"/>
                </a:solidFill>
              </a:rPr>
              <a:t>芦苇则到处可见。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t="29372" r="43246" b="15479"/>
          <a:stretch/>
        </p:blipFill>
        <p:spPr bwMode="auto">
          <a:xfrm>
            <a:off x="6232932" y="4605106"/>
            <a:ext cx="2224078" cy="171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827659" y="6333298"/>
            <a:ext cx="101526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望天树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t="25970" r="58358" b="13391"/>
          <a:stretch/>
        </p:blipFill>
        <p:spPr bwMode="auto">
          <a:xfrm>
            <a:off x="6323603" y="1508762"/>
            <a:ext cx="2015023" cy="231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6802576" y="3813018"/>
            <a:ext cx="101526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红松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2" descr="d:\360se6\User Data\temp\003a8bMvty6N3MbwTG2fa&amp;69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63377"/>
            <a:ext cx="3682169" cy="25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/>
          <p:cNvSpPr txBox="1"/>
          <p:nvPr/>
        </p:nvSpPr>
        <p:spPr>
          <a:xfrm>
            <a:off x="4211960" y="4367451"/>
            <a:ext cx="430887" cy="18722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 smtClean="0"/>
              <a:t>大熊猫的分布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042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51520" y="601408"/>
            <a:ext cx="8640000" cy="1908215"/>
          </a:xfr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1800" b="1" dirty="0" smtClean="0"/>
              <a:t>生物对环境的适应</a:t>
            </a:r>
            <a:r>
              <a:rPr lang="zh-CN" altLang="en-US" sz="1800" dirty="0" smtClean="0"/>
              <a:t>：生物也可以通过对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形态</a:t>
            </a:r>
            <a:r>
              <a:rPr lang="zh-CN" altLang="en-US" sz="1800" dirty="0" smtClean="0"/>
              <a:t>、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生理</a:t>
            </a:r>
            <a:r>
              <a:rPr lang="zh-CN" altLang="en-US" sz="1800" dirty="0" smtClean="0"/>
              <a:t>、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行为</a:t>
            </a:r>
            <a:r>
              <a:rPr lang="zh-CN" altLang="en-US" sz="1800" dirty="0" smtClean="0"/>
              <a:t>等方面不断进行调整，积极主动地适应环境变化，减小环境的限制作用。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1800" b="1" dirty="0" smtClean="0"/>
              <a:t>例如</a:t>
            </a:r>
            <a:r>
              <a:rPr lang="zh-CN" altLang="en-US" sz="1800" dirty="0" smtClean="0"/>
              <a:t>：</a:t>
            </a:r>
            <a:r>
              <a:rPr lang="zh-CN" altLang="en-US" sz="1800" dirty="0"/>
              <a:t>欧洲的淡水鱼</a:t>
            </a:r>
            <a:r>
              <a:rPr lang="zh-CN" altLang="en-US" sz="1800" u="sng" dirty="0">
                <a:solidFill>
                  <a:srgbClr val="0000FF"/>
                </a:solidFill>
              </a:rPr>
              <a:t>欧鳊</a:t>
            </a:r>
            <a:r>
              <a:rPr lang="zh-CN" altLang="en-US" sz="1800" dirty="0"/>
              <a:t>，在由南向北的纬度梯度上，其产卵次数逐渐减少，并形成遗传固定性特征，以此适应温度逐渐降低的变化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53" y="4022833"/>
            <a:ext cx="3096344" cy="2107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</p:pic>
      <p:pic>
        <p:nvPicPr>
          <p:cNvPr id="6" name="Picture 2" descr="c:\users\darwin\appdata\roaming\360se6\User Data\temp\4b90f603738da977736e0eadb051f8198718e3f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69241" y="4056698"/>
            <a:ext cx="2988000" cy="199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05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51520" y="428075"/>
            <a:ext cx="8640960" cy="3046988"/>
          </a:xfrm>
        </p:spPr>
        <p:txBody>
          <a:bodyPr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1800" b="1" dirty="0" smtClean="0"/>
              <a:t>贝格曼规律</a:t>
            </a:r>
            <a:r>
              <a:rPr lang="zh-CN" altLang="en-US" sz="1800" b="1" dirty="0"/>
              <a:t>（</a:t>
            </a:r>
            <a:r>
              <a:rPr lang="en-US" altLang="zh-CN" sz="1800" b="1" dirty="0"/>
              <a:t>Bergmann’s rule</a:t>
            </a:r>
            <a:r>
              <a:rPr lang="zh-CN" altLang="en-US" sz="1800" b="1" dirty="0"/>
              <a:t>）：</a:t>
            </a:r>
            <a:endParaRPr lang="en-US" altLang="zh-CN" sz="1800" b="1" dirty="0" smtClean="0"/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/>
              <a:t>在</a:t>
            </a:r>
            <a:r>
              <a:rPr lang="zh-CN" altLang="en-US" sz="1800" dirty="0"/>
              <a:t>相等的环境条件</a:t>
            </a:r>
            <a:r>
              <a:rPr lang="zh-CN" altLang="en-US" sz="1800" dirty="0" smtClean="0"/>
              <a:t>下，内温动物体表单位面积</a:t>
            </a:r>
            <a:r>
              <a:rPr lang="zh-CN" altLang="en-US" sz="1800" dirty="0"/>
              <a:t>发散的热量相等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/>
              <a:t>同种动物，生活在寒冷</a:t>
            </a:r>
            <a:r>
              <a:rPr lang="zh-CN" altLang="en-US" sz="1800" dirty="0"/>
              <a:t>气候</a:t>
            </a:r>
            <a:r>
              <a:rPr lang="zh-CN" altLang="en-US" sz="1800" dirty="0" smtClean="0"/>
              <a:t>中个体的体型</a:t>
            </a:r>
            <a:r>
              <a:rPr lang="zh-CN" altLang="en-US" sz="1800" dirty="0"/>
              <a:t>比生活</a:t>
            </a:r>
            <a:r>
              <a:rPr lang="zh-CN" altLang="en-US" sz="1800" dirty="0" smtClean="0"/>
              <a:t>在</a:t>
            </a:r>
            <a:r>
              <a:rPr lang="zh-CN" altLang="en-US" sz="1800" dirty="0"/>
              <a:t>温暖</a:t>
            </a:r>
            <a:r>
              <a:rPr lang="zh-CN" altLang="en-US" sz="1800" dirty="0" smtClean="0"/>
              <a:t>气候</a:t>
            </a:r>
            <a:r>
              <a:rPr lang="zh-CN" altLang="en-US" sz="1800" dirty="0"/>
              <a:t>中</a:t>
            </a:r>
            <a:r>
              <a:rPr lang="zh-CN" altLang="en-US" sz="1800" dirty="0" smtClean="0"/>
              <a:t>的个体体型大，体重</a:t>
            </a:r>
            <a:r>
              <a:rPr lang="zh-CN" altLang="en-US" sz="1800" dirty="0"/>
              <a:t>增大可能是对寒冷环境的适应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/>
              <a:t>大型动物</a:t>
            </a:r>
            <a:r>
              <a:rPr lang="zh-CN" altLang="en-US" sz="1800" dirty="0"/>
              <a:t>由于具有小</a:t>
            </a:r>
            <a:r>
              <a:rPr lang="zh-CN" altLang="en-US" sz="1800" dirty="0" smtClean="0"/>
              <a:t>的“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表面积</a:t>
            </a:r>
            <a:r>
              <a:rPr lang="en-US" altLang="zh-CN" sz="1800" u="sng" dirty="0" smtClean="0">
                <a:solidFill>
                  <a:srgbClr val="0000FF"/>
                </a:solidFill>
              </a:rPr>
              <a:t>/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体积</a:t>
            </a:r>
            <a:r>
              <a:rPr lang="zh-CN" altLang="en-US" sz="1800" dirty="0" smtClean="0"/>
              <a:t>”之</a:t>
            </a:r>
            <a:r>
              <a:rPr lang="zh-CN" altLang="en-US" sz="1800" dirty="0"/>
              <a:t>比，在体温调节中比小型动物消耗的能量少，因此，生活在寒冷气候中的大型动物比</a:t>
            </a:r>
            <a:r>
              <a:rPr lang="zh-CN" altLang="en-US" sz="1800" dirty="0" smtClean="0"/>
              <a:t>小型动物</a:t>
            </a:r>
            <a:r>
              <a:rPr lang="zh-CN" altLang="en-US" sz="1800" dirty="0"/>
              <a:t>更经济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</p:txBody>
      </p:sp>
      <p:sp>
        <p:nvSpPr>
          <p:cNvPr id="5" name="矩形 4"/>
          <p:cNvSpPr/>
          <p:nvPr/>
        </p:nvSpPr>
        <p:spPr>
          <a:xfrm>
            <a:off x="539552" y="4869160"/>
            <a:ext cx="3168352" cy="875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b="1" dirty="0" smtClean="0"/>
              <a:t>推论</a:t>
            </a:r>
            <a:r>
              <a:rPr lang="zh-CN" altLang="en-US" dirty="0" smtClean="0"/>
              <a:t>：随着全球变暖，动物体型有“缩水”的趋势</a:t>
            </a:r>
            <a:endParaRPr lang="en-US" altLang="zh-CN" dirty="0"/>
          </a:p>
        </p:txBody>
      </p:sp>
      <p:sp>
        <p:nvSpPr>
          <p:cNvPr id="6" name="右箭头 5"/>
          <p:cNvSpPr/>
          <p:nvPr/>
        </p:nvSpPr>
        <p:spPr>
          <a:xfrm>
            <a:off x="3851920" y="5157192"/>
            <a:ext cx="936104" cy="3633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153107"/>
            <a:ext cx="3779848" cy="2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4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51520" y="548680"/>
            <a:ext cx="8640000" cy="1877437"/>
          </a:xfrm>
          <a:noFill/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1600" b="1" dirty="0"/>
              <a:t>阿</a:t>
            </a:r>
            <a:r>
              <a:rPr lang="zh-CN" altLang="en-US" sz="1600" b="1" dirty="0" smtClean="0"/>
              <a:t>伦规律（</a:t>
            </a:r>
            <a:r>
              <a:rPr lang="en-US" altLang="zh-CN" sz="1600" b="1" dirty="0" smtClean="0"/>
              <a:t>Allen’s rule</a:t>
            </a:r>
            <a:r>
              <a:rPr lang="zh-CN" altLang="en-US" sz="1600" b="1" dirty="0" smtClean="0"/>
              <a:t>）</a:t>
            </a:r>
            <a:endParaRPr lang="en-US" altLang="zh-CN" sz="1600" b="1" dirty="0" smtClean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600" dirty="0" smtClean="0"/>
              <a:t>生活</a:t>
            </a:r>
            <a:r>
              <a:rPr lang="zh-CN" altLang="en-US" sz="1600" dirty="0"/>
              <a:t>在寒冷地区</a:t>
            </a:r>
            <a:r>
              <a:rPr lang="zh-CN" altLang="en-US" sz="1600" dirty="0" smtClean="0"/>
              <a:t>的内温动物</a:t>
            </a:r>
            <a:r>
              <a:rPr lang="zh-CN" altLang="en-US" sz="1600" dirty="0"/>
              <a:t>，其体表的突出部分（四肢、</a:t>
            </a:r>
            <a:r>
              <a:rPr lang="zh-CN" altLang="en-US" sz="1600" dirty="0" smtClean="0"/>
              <a:t>耳朵、尾巴等</a:t>
            </a:r>
            <a:r>
              <a:rPr lang="zh-CN" altLang="en-US" sz="1600" dirty="0"/>
              <a:t>）趋于缩短</a:t>
            </a:r>
            <a:r>
              <a:rPr lang="zh-CN" altLang="en-US" sz="1600" dirty="0" smtClean="0"/>
              <a:t>，以减少热量散失；</a:t>
            </a:r>
            <a:endParaRPr lang="en-US" altLang="zh-CN" sz="1600" dirty="0" smtClean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600" dirty="0" smtClean="0"/>
              <a:t>而</a:t>
            </a:r>
            <a:r>
              <a:rPr lang="zh-CN" altLang="en-US" sz="1600" dirty="0"/>
              <a:t>生活在热带地区</a:t>
            </a:r>
            <a:r>
              <a:rPr lang="zh-CN" altLang="en-US" sz="1600" dirty="0" smtClean="0"/>
              <a:t>的内温动物</a:t>
            </a:r>
            <a:r>
              <a:rPr lang="zh-CN" altLang="en-US" sz="1600" dirty="0"/>
              <a:t>，其体表的突出部分相对较长，有利于热量散失。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2939074" y="608400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北极狐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59354" y="608400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非洲狐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13" y="3985048"/>
            <a:ext cx="4962574" cy="20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51520" y="980846"/>
            <a:ext cx="8640000" cy="875881"/>
          </a:xfrm>
        </p:spPr>
        <p:txBody>
          <a:bodyPr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1800" b="1" dirty="0" smtClean="0"/>
              <a:t>生物对环境的改造作用</a:t>
            </a:r>
            <a:r>
              <a:rPr lang="zh-CN" altLang="en-US" sz="1800" dirty="0" smtClean="0"/>
              <a:t>（反作用）：表现在改变了生态因子的状况。例如与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裸地</a:t>
            </a:r>
            <a:r>
              <a:rPr lang="zh-CN" altLang="en-US" sz="1800" dirty="0" smtClean="0"/>
              <a:t>相比，</a:t>
            </a:r>
            <a:r>
              <a:rPr lang="zh-CN" altLang="en-US" sz="1800" u="sng" dirty="0" smtClean="0">
                <a:solidFill>
                  <a:srgbClr val="0000FF"/>
                </a:solidFill>
              </a:rPr>
              <a:t>林下环境</a:t>
            </a:r>
            <a:r>
              <a:rPr lang="zh-CN" altLang="en-US" sz="1800" dirty="0" smtClean="0"/>
              <a:t>在湿度、温度、光照、风速、土壤理化性质等方面有很大差异。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2123728" y="6021288"/>
            <a:ext cx="136815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裸地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94586" y="6021288"/>
            <a:ext cx="136815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林下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36" y="3735090"/>
            <a:ext cx="3365284" cy="22861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051" y="3735090"/>
            <a:ext cx="3371380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3638" y="973685"/>
            <a:ext cx="83326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 algn="just">
              <a:lnSpc>
                <a:spcPct val="200000"/>
              </a:lnSpc>
              <a:spcBef>
                <a:spcPts val="2400"/>
              </a:spcBef>
            </a:pPr>
            <a:r>
              <a:rPr lang="zh-CN" altLang="en-US" sz="2000" dirty="0" smtClean="0"/>
              <a:t>第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章：绪论（生态学定义、研究对象，生物与环境的关系）</a:t>
            </a:r>
            <a:endParaRPr lang="en-US" altLang="zh-CN" sz="2000" dirty="0" smtClean="0"/>
          </a:p>
          <a:p>
            <a:pPr indent="-457200" algn="just">
              <a:lnSpc>
                <a:spcPct val="200000"/>
              </a:lnSpc>
              <a:spcBef>
                <a:spcPts val="2400"/>
              </a:spcBef>
            </a:pPr>
            <a:r>
              <a:rPr lang="zh-CN" altLang="en-US" sz="2000" dirty="0" smtClean="0"/>
              <a:t>第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章：</a:t>
            </a:r>
            <a:r>
              <a:rPr lang="zh-CN" altLang="en-US" sz="2000" dirty="0"/>
              <a:t>种群</a:t>
            </a:r>
            <a:r>
              <a:rPr lang="zh-CN" altLang="en-US" sz="2000" dirty="0" smtClean="0"/>
              <a:t>生态学、群落生态学</a:t>
            </a:r>
            <a:endParaRPr lang="zh-CN" altLang="en-US" sz="2000" dirty="0"/>
          </a:p>
          <a:p>
            <a:pPr indent="-457200" algn="just">
              <a:lnSpc>
                <a:spcPct val="200000"/>
              </a:lnSpc>
              <a:spcBef>
                <a:spcPts val="2400"/>
              </a:spcBef>
            </a:pPr>
            <a:r>
              <a:rPr lang="zh-CN" altLang="en-US" sz="2000" dirty="0" smtClean="0"/>
              <a:t>第</a:t>
            </a:r>
            <a:r>
              <a:rPr lang="en-US" altLang="zh-CN" sz="2000" dirty="0" smtClean="0"/>
              <a:t>3</a:t>
            </a:r>
            <a:r>
              <a:rPr lang="zh-CN" altLang="en-US" sz="2000" dirty="0"/>
              <a:t>章</a:t>
            </a:r>
            <a:r>
              <a:rPr lang="zh-CN" altLang="en-US" sz="2000" dirty="0" smtClean="0"/>
              <a:t>：生态系统生态学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617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/>
          </p:cNvPicPr>
          <p:nvPr/>
        </p:nvPicPr>
        <p:blipFill>
          <a:blip r:embed="rId2" cstate="print"/>
          <a:srcRect l="8565" t="23395" r="36165" b="11180"/>
          <a:stretch>
            <a:fillRect/>
          </a:stretch>
        </p:blipFill>
        <p:spPr bwMode="auto">
          <a:xfrm>
            <a:off x="6084080" y="4339149"/>
            <a:ext cx="2520000" cy="16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/>
          </p:cNvPicPr>
          <p:nvPr/>
        </p:nvPicPr>
        <p:blipFill>
          <a:blip r:embed="rId3" cstate="print"/>
          <a:srcRect l="7922" t="22981" r="35259" b="13644"/>
          <a:stretch>
            <a:fillRect/>
          </a:stretch>
        </p:blipFill>
        <p:spPr bwMode="auto">
          <a:xfrm>
            <a:off x="3347584" y="4339149"/>
            <a:ext cx="2520000" cy="16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>
          <a:xfrm>
            <a:off x="611560" y="3374432"/>
            <a:ext cx="7992520" cy="828016"/>
          </a:xfrm>
          <a:prstGeom prst="rightArrow">
            <a:avLst/>
          </a:prstGeom>
          <a:gradFill flip="none" rotWithShape="1">
            <a:gsLst>
              <a:gs pos="0">
                <a:srgbClr val="DDEBCF"/>
              </a:gs>
              <a:gs pos="63000">
                <a:srgbClr val="9CB86E"/>
              </a:gs>
              <a:gs pos="0">
                <a:srgbClr val="156B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降水量逐渐增加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512" y="623001"/>
            <a:ext cx="8784976" cy="1492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60000" indent="-3600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1"/>
                </a:solidFill>
              </a:rPr>
              <a:t>降水</a:t>
            </a:r>
            <a:r>
              <a:rPr lang="zh-CN" altLang="en-US" b="1" dirty="0">
                <a:solidFill>
                  <a:schemeClr val="tx1"/>
                </a:solidFill>
              </a:rPr>
              <a:t>对</a:t>
            </a:r>
            <a:r>
              <a:rPr lang="zh-CN" altLang="en-US" b="1" dirty="0" smtClean="0">
                <a:solidFill>
                  <a:schemeClr val="tx1"/>
                </a:solidFill>
              </a:rPr>
              <a:t>植被分布的影响：</a:t>
            </a:r>
            <a:r>
              <a:rPr lang="zh-CN" altLang="en-US" dirty="0" smtClean="0">
                <a:solidFill>
                  <a:schemeClr val="tx1"/>
                </a:solidFill>
              </a:rPr>
              <a:t>在欧亚大陆，从西北内陆往东南沿海，随着降水逐渐增加，植被类型依次为荒漠、草原、森林。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60000" indent="-3600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</a:rPr>
              <a:t>自然的季节变化：</a:t>
            </a:r>
            <a:r>
              <a:rPr lang="zh-CN" altLang="en-US" dirty="0">
                <a:solidFill>
                  <a:schemeClr val="tx1"/>
                </a:solidFill>
              </a:rPr>
              <a:t>会导致动物的迁徙、脱毛脱羽，动植物的休眠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3368" y="6043980"/>
            <a:ext cx="100811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荒漠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67944" y="6043980"/>
            <a:ext cx="100811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草原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75976" y="6043980"/>
            <a:ext cx="100811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森林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352957"/>
            <a:ext cx="2520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2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51520" y="538515"/>
            <a:ext cx="8640960" cy="2014654"/>
          </a:xfr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1800" b="1" dirty="0" smtClean="0"/>
              <a:t>物种分布与环境温度</a:t>
            </a:r>
            <a:endParaRPr lang="en-US" altLang="zh-CN" sz="1800" b="1" dirty="0" smtClean="0"/>
          </a:p>
          <a:p>
            <a:pPr marL="360000" indent="-360000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/>
              <a:t>生物物种往往只分布在一定的温度范围内。</a:t>
            </a:r>
            <a:endParaRPr lang="en-US" altLang="zh-CN" sz="1800" dirty="0" smtClean="0"/>
          </a:p>
          <a:p>
            <a:pPr marL="360000" indent="-360000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/>
              <a:t>温度变化也会导致湿度或其它环境因子的变化，从而共同决定了地球上生物分布的格局。</a:t>
            </a:r>
            <a:endParaRPr lang="zh-CN" altLang="en-US" sz="1800" dirty="0"/>
          </a:p>
        </p:txBody>
      </p:sp>
      <p:pic>
        <p:nvPicPr>
          <p:cNvPr id="5" name="Picture 4" descr="t6-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1"/>
          <a:stretch>
            <a:fillRect/>
          </a:stretch>
        </p:blipFill>
        <p:spPr>
          <a:xfrm>
            <a:off x="4866766" y="3429000"/>
            <a:ext cx="3953706" cy="27419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4" descr="d:\360se6\User Data\temp\2f738bd4b31c8701ef5d4270277f9e2f0608ffb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56992"/>
            <a:ext cx="446400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323528" y="4833156"/>
            <a:ext cx="4032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4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50773" y="1017430"/>
            <a:ext cx="4752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4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4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章：绪论</a:t>
            </a:r>
            <a:endParaRPr lang="zh-CN" altLang="en-US" sz="40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0773" y="2408347"/>
            <a:ext cx="4391696" cy="2706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什么是生态学？</a:t>
            </a:r>
            <a:endParaRPr lang="en-US" altLang="zh-CN" sz="2400" dirty="0" smtClean="0"/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生态学的研究对象</a:t>
            </a:r>
            <a:endParaRPr lang="en-US" altLang="zh-CN" sz="2400" dirty="0" smtClean="0"/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生物与环境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68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29559" y="829755"/>
            <a:ext cx="5531094" cy="7920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 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什么叫生态学（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）？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957805" y="2616427"/>
            <a:ext cx="2808000" cy="1754326"/>
          </a:xfrm>
          <a:solidFill>
            <a:schemeClr val="accent6">
              <a:lumMod val="40000"/>
              <a:lumOff val="60000"/>
            </a:schemeClr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None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生态学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一词源于希腊文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Oikos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，意为“住所”或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“栖息地”，可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理解为关于居住环境的科学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9" y="2616427"/>
            <a:ext cx="4887150" cy="32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5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24915" y="773386"/>
            <a:ext cx="3924361" cy="1338828"/>
          </a:xfrm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None/>
              <a:defRPr/>
            </a:pP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现在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普遍接受的是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Haeckel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1866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）的定义：生态学是研究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生物之间、生物与环境之间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相互关系的科学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左右箭头 5"/>
          <p:cNvSpPr/>
          <p:nvPr/>
        </p:nvSpPr>
        <p:spPr>
          <a:xfrm>
            <a:off x="5285709" y="4532079"/>
            <a:ext cx="864096" cy="360040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402119" y="3483727"/>
            <a:ext cx="1656184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光照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温度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水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</a:rPr>
              <a:t>空气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矿质营养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其它生物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6763833" y="621845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环境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74" y="3476114"/>
            <a:ext cx="3996000" cy="266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53192" y="6218451"/>
            <a:ext cx="179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生物有机体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528" y="528354"/>
            <a:ext cx="1431873" cy="18288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510521" y="2369879"/>
            <a:ext cx="1484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Ernst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Haeckel</a:t>
            </a:r>
          </a:p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1834-1919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德国生物学家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左右箭头 10"/>
          <p:cNvSpPr/>
          <p:nvPr/>
        </p:nvSpPr>
        <p:spPr>
          <a:xfrm>
            <a:off x="1986570" y="4108360"/>
            <a:ext cx="864096" cy="294645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07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7257" y="873458"/>
            <a:ext cx="5096871" cy="646331"/>
          </a:xfr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 smtClean="0"/>
              <a:t>1.2  </a:t>
            </a:r>
            <a:r>
              <a:rPr lang="zh-CN" altLang="en-US" sz="2400" b="1" dirty="0" smtClean="0"/>
              <a:t>生态学的研究对象</a:t>
            </a:r>
            <a:endParaRPr lang="zh-CN" altLang="en-US" sz="2400" b="1" dirty="0"/>
          </a:p>
        </p:txBody>
      </p:sp>
      <p:sp>
        <p:nvSpPr>
          <p:cNvPr id="5" name="椭圆 4"/>
          <p:cNvSpPr/>
          <p:nvPr/>
        </p:nvSpPr>
        <p:spPr>
          <a:xfrm>
            <a:off x="971600" y="4941296"/>
            <a:ext cx="2448000" cy="1152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个体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(individual)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555776" y="4005192"/>
            <a:ext cx="2448000" cy="1152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种群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(population)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39952" y="3068960"/>
            <a:ext cx="2448000" cy="1152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群落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(community)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24128" y="2132856"/>
            <a:ext cx="2448000" cy="1152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生态系统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(ecosystem)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6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548680"/>
            <a:ext cx="424847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个体生态学</a:t>
            </a:r>
            <a:r>
              <a:rPr lang="zh-CN" altLang="en-US" sz="2000" dirty="0" smtClean="0">
                <a:solidFill>
                  <a:schemeClr val="tx1"/>
                </a:solidFill>
              </a:rPr>
              <a:t>（生理生态学）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5768030" y="1138763"/>
            <a:ext cx="2664296" cy="4257485"/>
          </a:xfrm>
          <a:prstGeom prst="cloudCallout">
            <a:avLst>
              <a:gd name="adj1" fmla="val -109935"/>
              <a:gd name="adj2" fmla="val 3185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维持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 algn="ctr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生长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 algn="ctr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繁殖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 algn="ctr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</a:rPr>
              <a:t>衰老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 algn="ctr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竞争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 algn="ctr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修复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 algn="ctr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</a:rPr>
              <a:t>保卫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89396" y="1230123"/>
            <a:ext cx="3600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91" y="3683358"/>
            <a:ext cx="3515793" cy="233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09698" y="1567891"/>
            <a:ext cx="2232000" cy="367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出生率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死亡率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迁移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年龄结构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性比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</a:rPr>
              <a:t>种</a:t>
            </a:r>
            <a:r>
              <a:rPr lang="zh-CN" altLang="en-US" dirty="0" smtClean="0">
                <a:solidFill>
                  <a:schemeClr val="tx1"/>
                </a:solidFill>
              </a:rPr>
              <a:t>内关系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空间分布格局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数量动态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548680"/>
            <a:ext cx="424847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种群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生态学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159095" y="1230123"/>
            <a:ext cx="2448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03" y="3301494"/>
            <a:ext cx="3834716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5133727" cy="3528392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线形标注 2 5"/>
          <p:cNvSpPr/>
          <p:nvPr/>
        </p:nvSpPr>
        <p:spPr>
          <a:xfrm>
            <a:off x="6444208" y="1124744"/>
            <a:ext cx="2196000" cy="3168000"/>
          </a:xfrm>
          <a:prstGeom prst="borderCallout2">
            <a:avLst>
              <a:gd name="adj1" fmla="val 18750"/>
              <a:gd name="adj2" fmla="val -615"/>
              <a:gd name="adj3" fmla="val 18750"/>
              <a:gd name="adj4" fmla="val -16667"/>
              <a:gd name="adj5" fmla="val 43213"/>
              <a:gd name="adj6" fmla="val -65666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结构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演替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功能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生物多样性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稳定性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 smtClean="0">
                <a:solidFill>
                  <a:schemeClr val="tx1"/>
                </a:solidFill>
              </a:rPr>
              <a:t>群落构建过程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221932"/>
            <a:ext cx="1160498" cy="87136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1520" y="548680"/>
            <a:ext cx="424847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群落生态学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59095" y="1230123"/>
            <a:ext cx="2448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</TotalTime>
  <Words>872</Words>
  <Application>Microsoft Office PowerPoint</Application>
  <PresentationFormat>全屏显示(4:3)</PresentationFormat>
  <Paragraphs>124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 Unicode MS</vt:lpstr>
      <vt:lpstr>楷体_GB2312</vt:lpstr>
      <vt:lpstr>隶书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现代生命科学导论</vt:lpstr>
      <vt:lpstr>PowerPoint 演示文稿</vt:lpstr>
      <vt:lpstr>PowerPoint 演示文稿</vt:lpstr>
      <vt:lpstr>1.1  什么叫生态学（Ecology）？</vt:lpstr>
      <vt:lpstr>PowerPoint 演示文稿</vt:lpstr>
      <vt:lpstr>1.2  生态学的研究对象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现代生命科学导论</dc:title>
  <dc:creator>wang</dc:creator>
  <cp:lastModifiedBy>wang</cp:lastModifiedBy>
  <cp:revision>23</cp:revision>
  <dcterms:created xsi:type="dcterms:W3CDTF">2017-09-03T02:40:07Z</dcterms:created>
  <dcterms:modified xsi:type="dcterms:W3CDTF">2017-11-23T01:28:41Z</dcterms:modified>
</cp:coreProperties>
</file>